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84" userDrawn="1">
          <p15:clr>
            <a:srgbClr val="A4A3A4"/>
          </p15:clr>
        </p15:guide>
        <p15:guide id="2" pos="4075" userDrawn="1">
          <p15:clr>
            <a:srgbClr val="A4A3A4"/>
          </p15:clr>
        </p15:guide>
        <p15:guide id="3" pos="2261" userDrawn="1">
          <p15:clr>
            <a:srgbClr val="A4A3A4"/>
          </p15:clr>
        </p15:guide>
        <p15:guide id="4" orient="horz" pos="2471" userDrawn="1">
          <p15:clr>
            <a:srgbClr val="A4A3A4"/>
          </p15:clr>
        </p15:guide>
        <p15:guide id="5" pos="424" userDrawn="1">
          <p15:clr>
            <a:srgbClr val="A4A3A4"/>
          </p15:clr>
        </p15:guide>
        <p15:guide id="6" pos="5912" userDrawn="1">
          <p15:clr>
            <a:srgbClr val="A4A3A4"/>
          </p15:clr>
        </p15:guide>
        <p15:guide id="7" orient="horz" pos="36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BD8"/>
    <a:srgbClr val="D61B21"/>
    <a:srgbClr val="252D57"/>
    <a:srgbClr val="F6DC3C"/>
    <a:srgbClr val="2A86D3"/>
    <a:srgbClr val="C22A42"/>
    <a:srgbClr val="A6E9E9"/>
    <a:srgbClr val="6EC191"/>
    <a:srgbClr val="EF604E"/>
    <a:srgbClr val="6DC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03" d="100"/>
          <a:sy n="103" d="100"/>
        </p:scale>
        <p:origin x="1800" y="176"/>
      </p:cViewPr>
      <p:guideLst>
        <p:guide orient="horz" pos="2584"/>
        <p:guide pos="4075"/>
        <p:guide pos="2261"/>
        <p:guide orient="horz" pos="2471"/>
        <p:guide pos="424"/>
        <p:guide pos="5912"/>
        <p:guide orient="horz" pos="36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1343f2513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1343f25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1343f2513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1343f25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1343f2513_0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1343f251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1343f2513_0_5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1343f251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147124" y="3401650"/>
            <a:ext cx="421929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Arial" panose="020B0604020202020204" pitchFamily="34" charset="0"/>
                <a:ea typeface="Proxima Nova"/>
                <a:cs typeface="Arial" panose="020B0604020202020204" pitchFamily="34" charset="0"/>
                <a:sym typeface="Proxima Nova"/>
              </a:rPr>
              <a:t>Welcome to the team!</a:t>
            </a:r>
            <a:endParaRPr sz="2800" dirty="0">
              <a:latin typeface="Arial" panose="020B0604020202020204" pitchFamily="34" charset="0"/>
              <a:ea typeface="Proxima Nova"/>
              <a:cs typeface="Arial" panose="020B0604020202020204" pitchFamily="34" charset="0"/>
              <a:sym typeface="Proxima Nova"/>
            </a:endParaRPr>
          </a:p>
        </p:txBody>
      </p:sp>
      <p:pic>
        <p:nvPicPr>
          <p:cNvPr id="55" name="Google Shape;55;p13"/>
          <p:cNvPicPr preferRelativeResize="0"/>
          <p:nvPr/>
        </p:nvPicPr>
        <p:blipFill rotWithShape="1">
          <a:blip r:embed="rId3">
            <a:alphaModFix/>
          </a:blip>
          <a:srcRect l="11925" r="11925"/>
          <a:stretch/>
        </p:blipFill>
        <p:spPr>
          <a:xfrm>
            <a:off x="-296075" y="-300"/>
            <a:ext cx="4746300" cy="7772100"/>
          </a:xfrm>
          <a:prstGeom prst="rect">
            <a:avLst/>
          </a:prstGeom>
          <a:noFill/>
          <a:ln>
            <a:noFill/>
          </a:ln>
        </p:spPr>
      </p:pic>
      <p:sp>
        <p:nvSpPr>
          <p:cNvPr id="56" name="Google Shape;56;p13"/>
          <p:cNvSpPr/>
          <p:nvPr/>
        </p:nvSpPr>
        <p:spPr>
          <a:xfrm>
            <a:off x="-296075" y="300"/>
            <a:ext cx="4746300" cy="7772100"/>
          </a:xfrm>
          <a:prstGeom prst="rect">
            <a:avLst/>
          </a:prstGeom>
          <a:solidFill>
            <a:srgbClr val="1DABD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61B21"/>
              </a:solidFill>
            </a:endParaRPr>
          </a:p>
        </p:txBody>
      </p:sp>
      <p:sp>
        <p:nvSpPr>
          <p:cNvPr id="2" name="TextBox 1">
            <a:extLst>
              <a:ext uri="{FF2B5EF4-FFF2-40B4-BE49-F238E27FC236}">
                <a16:creationId xmlns:a16="http://schemas.microsoft.com/office/drawing/2014/main" id="{B11E8253-52FB-924A-F9B8-B0ED44D93147}"/>
              </a:ext>
            </a:extLst>
          </p:cNvPr>
          <p:cNvSpPr txBox="1"/>
          <p:nvPr/>
        </p:nvSpPr>
        <p:spPr>
          <a:xfrm>
            <a:off x="5147124" y="2878430"/>
            <a:ext cx="3410465" cy="400110"/>
          </a:xfrm>
          <a:prstGeom prst="rect">
            <a:avLst/>
          </a:prstGeom>
          <a:noFill/>
        </p:spPr>
        <p:txBody>
          <a:bodyPr wrap="square" rtlCol="0">
            <a:spAutoFit/>
          </a:bodyPr>
          <a:lstStyle/>
          <a:p>
            <a:r>
              <a:rPr lang="en-US" sz="2000" dirty="0">
                <a:solidFill>
                  <a:schemeClr val="tx1"/>
                </a:solidFill>
              </a:rPr>
              <a:t>[Insert Logo Here]</a:t>
            </a:r>
          </a:p>
        </p:txBody>
      </p:sp>
      <p:sp>
        <p:nvSpPr>
          <p:cNvPr id="3" name="TextBox 2">
            <a:extLst>
              <a:ext uri="{FF2B5EF4-FFF2-40B4-BE49-F238E27FC236}">
                <a16:creationId xmlns:a16="http://schemas.microsoft.com/office/drawing/2014/main" id="{0E3FD1B5-D1FF-0B57-1435-B71A8098ED72}"/>
              </a:ext>
            </a:extLst>
          </p:cNvPr>
          <p:cNvSpPr txBox="1"/>
          <p:nvPr/>
        </p:nvSpPr>
        <p:spPr>
          <a:xfrm>
            <a:off x="-296075" y="3608751"/>
            <a:ext cx="4746299" cy="553998"/>
          </a:xfrm>
          <a:prstGeom prst="rect">
            <a:avLst/>
          </a:prstGeom>
          <a:noFill/>
        </p:spPr>
        <p:txBody>
          <a:bodyPr wrap="square" rtlCol="0">
            <a:spAutoFit/>
          </a:bodyPr>
          <a:lstStyle/>
          <a:p>
            <a:pPr algn="ctr"/>
            <a:r>
              <a:rPr lang="en-US" sz="3000" dirty="0">
                <a:solidFill>
                  <a:srgbClr val="000000">
                    <a:alpha val="50000"/>
                  </a:srgbClr>
                </a:solidFill>
              </a:rPr>
              <a:t>[Replace Sample Image]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5147125" y="1086033"/>
            <a:ext cx="3882600" cy="570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DABD8"/>
                </a:solidFill>
                <a:latin typeface="Arial" panose="020B0604020202020204" pitchFamily="34" charset="0"/>
                <a:ea typeface="Proxima Nova"/>
                <a:cs typeface="Arial" panose="020B0604020202020204" pitchFamily="34" charset="0"/>
                <a:sym typeface="Proxima Nova"/>
              </a:rPr>
              <a:t>WELCOME</a:t>
            </a:r>
            <a:endParaRPr b="1" dirty="0">
              <a:solidFill>
                <a:srgbClr val="1DABD8"/>
              </a:solidFill>
              <a:latin typeface="Arial" panose="020B0604020202020204" pitchFamily="34" charset="0"/>
              <a:ea typeface="Proxima Nova"/>
              <a:cs typeface="Arial" panose="020B0604020202020204" pitchFamily="34" charset="0"/>
              <a:sym typeface="Proxima Nova"/>
            </a:endParaRPr>
          </a:p>
          <a:p>
            <a:pPr marL="0" lvl="0" indent="0" algn="l" rtl="0">
              <a:spcBef>
                <a:spcPts val="0"/>
              </a:spcBef>
              <a:spcAft>
                <a:spcPts val="0"/>
              </a:spcAft>
              <a:buNone/>
            </a:pPr>
            <a:endParaRPr dirty="0">
              <a:latin typeface="Arial" panose="020B0604020202020204" pitchFamily="34" charset="0"/>
              <a:ea typeface="Proxima Nova"/>
              <a:cs typeface="Arial" panose="020B0604020202020204" pitchFamily="34" charset="0"/>
              <a:sym typeface="Proxima Nova"/>
            </a:endParaRPr>
          </a:p>
          <a:p>
            <a:pPr marL="0" lvl="0" indent="0" algn="l" rtl="0">
              <a:spcBef>
                <a:spcPts val="0"/>
              </a:spcBef>
              <a:spcAft>
                <a:spcPts val="0"/>
              </a:spcAft>
              <a:buNone/>
            </a:pPr>
            <a:r>
              <a:rPr lang="en" sz="2100" dirty="0">
                <a:latin typeface="Arial" panose="020B0604020202020204" pitchFamily="34" charset="0"/>
                <a:ea typeface="Proxima Nova"/>
                <a:cs typeface="Arial" panose="020B0604020202020204" pitchFamily="34" charset="0"/>
                <a:sym typeface="Proxima Nova"/>
              </a:rPr>
              <a:t>Hi Jane Doe!</a:t>
            </a:r>
            <a:endParaRPr sz="2100" dirty="0">
              <a:latin typeface="Arial" panose="020B0604020202020204" pitchFamily="34" charset="0"/>
              <a:ea typeface="Proxima Nova"/>
              <a:cs typeface="Arial" panose="020B0604020202020204" pitchFamily="34" charset="0"/>
              <a:sym typeface="Proxima Nova"/>
            </a:endParaRPr>
          </a:p>
          <a:p>
            <a:pPr marL="0" lvl="0" indent="0" algn="l" rtl="0">
              <a:spcBef>
                <a:spcPts val="0"/>
              </a:spcBef>
              <a:spcAft>
                <a:spcPts val="0"/>
              </a:spcAft>
              <a:buNone/>
            </a:pPr>
            <a:endParaRPr sz="2100" b="1"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CA" sz="1200" dirty="0">
                <a:solidFill>
                  <a:schemeClr val="dk1"/>
                </a:solidFill>
                <a:highlight>
                  <a:srgbClr val="FFFFFF"/>
                </a:highlight>
                <a:latin typeface="Arial" panose="020B0604020202020204" pitchFamily="34" charset="0"/>
                <a:ea typeface="Proxima Nova"/>
                <a:cs typeface="Arial" panose="020B0604020202020204" pitchFamily="34" charset="0"/>
                <a:sym typeface="Proxima Nova"/>
              </a:rPr>
              <a:t>Welcom</a:t>
            </a:r>
            <a:r>
              <a:rPr lang="en-CA" sz="1200" dirty="0">
                <a:highlight>
                  <a:srgbClr val="FFFFFF"/>
                </a:highlight>
                <a:latin typeface="Arial" panose="020B0604020202020204" pitchFamily="34" charset="0"/>
                <a:ea typeface="Proxima Nova"/>
                <a:cs typeface="Arial" panose="020B0604020202020204" pitchFamily="34" charset="0"/>
                <a:sym typeface="Proxima Nova"/>
              </a:rPr>
              <a:t>e to the [Insert Organization Name] team! We are so excited that you’ve chosen to join us on our mission to help boost sport participation in B.C. </a:t>
            </a:r>
          </a:p>
          <a:p>
            <a:pPr marL="0" lvl="0" indent="0" algn="l" rtl="0">
              <a:lnSpc>
                <a:spcPct val="115000"/>
              </a:lnSpc>
              <a:spcBef>
                <a:spcPts val="0"/>
              </a:spcBef>
              <a:spcAft>
                <a:spcPts val="0"/>
              </a:spcAft>
              <a:buNone/>
            </a:pPr>
            <a:endParaRPr sz="1200" dirty="0">
              <a:highlight>
                <a:srgbClr val="FFFFFF"/>
              </a:highlight>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dirty="0">
                <a:latin typeface="Arial" panose="020B0604020202020204" pitchFamily="34" charset="0"/>
                <a:ea typeface="Proxima Nova"/>
                <a:cs typeface="Arial" panose="020B0604020202020204" pitchFamily="34" charset="0"/>
                <a:sym typeface="Proxima Nova"/>
              </a:rPr>
              <a:t>No two days are the same when you work </a:t>
            </a:r>
            <a:r>
              <a:rPr lang="en-CA" sz="1200" dirty="0">
                <a:latin typeface="Arial" panose="020B0604020202020204" pitchFamily="34" charset="0"/>
                <a:ea typeface="Proxima Nova"/>
                <a:cs typeface="Arial" panose="020B0604020202020204" pitchFamily="34" charset="0"/>
                <a:sym typeface="Proxima Nova"/>
              </a:rPr>
              <a:t>in the Sport Development department</a:t>
            </a:r>
            <a:r>
              <a:rPr lang="en" sz="1200" dirty="0">
                <a:latin typeface="Arial" panose="020B0604020202020204" pitchFamily="34" charset="0"/>
                <a:ea typeface="Proxima Nova"/>
                <a:cs typeface="Arial" panose="020B0604020202020204" pitchFamily="34" charset="0"/>
                <a:sym typeface="Proxima Nova"/>
              </a:rPr>
              <a:t>. You will be both challenged and inspired as you work on </a:t>
            </a:r>
            <a:r>
              <a:rPr lang="en-CA" sz="1200" dirty="0">
                <a:latin typeface="Arial" panose="020B0604020202020204" pitchFamily="34" charset="0"/>
                <a:ea typeface="Proxima Nova"/>
                <a:cs typeface="Arial" panose="020B0604020202020204" pitchFamily="34" charset="0"/>
                <a:sym typeface="Proxima Nova"/>
              </a:rPr>
              <a:t>innovative solutions to engage sport participants in new ways </a:t>
            </a:r>
            <a:r>
              <a:rPr lang="en" sz="1200" dirty="0">
                <a:latin typeface="Arial" panose="020B0604020202020204" pitchFamily="34" charset="0"/>
                <a:ea typeface="Proxima Nova"/>
                <a:cs typeface="Arial" panose="020B0604020202020204" pitchFamily="34" charset="0"/>
                <a:sym typeface="Proxima Nova"/>
              </a:rPr>
              <a:t>and </a:t>
            </a:r>
            <a:r>
              <a:rPr lang="en-CA" sz="1200" dirty="0">
                <a:latin typeface="Arial" panose="020B0604020202020204" pitchFamily="34" charset="0"/>
                <a:ea typeface="Proxima Nova"/>
                <a:cs typeface="Arial" panose="020B0604020202020204" pitchFamily="34" charset="0"/>
                <a:sym typeface="Proxima Nova"/>
              </a:rPr>
              <a:t>further </a:t>
            </a:r>
            <a:r>
              <a:rPr lang="en" sz="1200" dirty="0">
                <a:latin typeface="Arial" panose="020B0604020202020204" pitchFamily="34" charset="0"/>
                <a:ea typeface="Proxima Nova"/>
                <a:cs typeface="Arial" panose="020B0604020202020204" pitchFamily="34" charset="0"/>
                <a:sym typeface="Proxima Nova"/>
              </a:rPr>
              <a:t>develop your </a:t>
            </a:r>
            <a:r>
              <a:rPr lang="en-CA" sz="1200" dirty="0">
                <a:latin typeface="Arial" panose="020B0604020202020204" pitchFamily="34" charset="0"/>
                <a:ea typeface="Proxima Nova"/>
                <a:cs typeface="Arial" panose="020B0604020202020204" pitchFamily="34" charset="0"/>
                <a:sym typeface="Proxima Nova"/>
              </a:rPr>
              <a:t>expertise in Sport Development</a:t>
            </a:r>
            <a:r>
              <a:rPr lang="en" sz="1200" dirty="0">
                <a:latin typeface="Arial" panose="020B0604020202020204" pitchFamily="34" charset="0"/>
                <a:ea typeface="Proxima Nova"/>
                <a:cs typeface="Arial" panose="020B0604020202020204" pitchFamily="34" charset="0"/>
                <a:sym typeface="Proxima Nova"/>
              </a:rPr>
              <a:t>. Here, you’ll have the opportunity to build relationships, apply your skill set and make an immediate impact as part of our team from day one. </a:t>
            </a:r>
            <a:endParaRPr sz="1200" dirty="0">
              <a:solidFill>
                <a:srgbClr val="65C7C6"/>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200"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dirty="0">
                <a:latin typeface="Arial" panose="020B0604020202020204" pitchFamily="34" charset="0"/>
                <a:ea typeface="Proxima Nova"/>
                <a:cs typeface="Arial" panose="020B0604020202020204" pitchFamily="34" charset="0"/>
                <a:sym typeface="Proxima Nova"/>
              </a:rPr>
              <a:t>Keep reading to learn everything there is to know about your new role as part of our team.</a:t>
            </a:r>
            <a:endParaRPr sz="1200"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200" dirty="0">
              <a:latin typeface="Arial" panose="020B0604020202020204" pitchFamily="34" charset="0"/>
              <a:ea typeface="Proxima Nova"/>
              <a:cs typeface="Arial" panose="020B0604020202020204" pitchFamily="34" charset="0"/>
              <a:sym typeface="Proxima Nova"/>
            </a:endParaRPr>
          </a:p>
          <a:p>
            <a:pPr marL="0" lvl="0" indent="0" algn="l" rtl="0">
              <a:lnSpc>
                <a:spcPct val="100000"/>
              </a:lnSpc>
              <a:spcBef>
                <a:spcPts val="1200"/>
              </a:spcBef>
              <a:spcAft>
                <a:spcPts val="0"/>
              </a:spcAft>
              <a:buNone/>
            </a:pPr>
            <a:r>
              <a:rPr lang="en" sz="1200" dirty="0">
                <a:latin typeface="Arial" panose="020B0604020202020204" pitchFamily="34" charset="0"/>
                <a:ea typeface="Proxima Nova"/>
                <a:cs typeface="Arial" panose="020B0604020202020204" pitchFamily="34" charset="0"/>
                <a:sym typeface="Proxima Nova"/>
              </a:rPr>
              <a:t>Sincerely,</a:t>
            </a:r>
            <a:endParaRPr sz="1200" dirty="0">
              <a:latin typeface="Arial" panose="020B0604020202020204" pitchFamily="34" charset="0"/>
              <a:ea typeface="Proxima Nova"/>
              <a:cs typeface="Arial" panose="020B0604020202020204" pitchFamily="34" charset="0"/>
              <a:sym typeface="Proxima Nova"/>
            </a:endParaRPr>
          </a:p>
          <a:p>
            <a:pPr marL="0" lvl="0" indent="0" algn="l" rtl="0">
              <a:lnSpc>
                <a:spcPct val="100000"/>
              </a:lnSpc>
              <a:spcBef>
                <a:spcPts val="1200"/>
              </a:spcBef>
              <a:spcAft>
                <a:spcPts val="1200"/>
              </a:spcAft>
              <a:buClr>
                <a:schemeClr val="dk1"/>
              </a:buClr>
              <a:buSzPts val="1100"/>
              <a:buFont typeface="Arial"/>
              <a:buNone/>
            </a:pPr>
            <a:r>
              <a:rPr lang="en-CA" sz="1200" i="1" dirty="0">
                <a:latin typeface="Arial" panose="020B0604020202020204" pitchFamily="34" charset="0"/>
                <a:ea typeface="Proxima Nova"/>
                <a:cs typeface="Arial" panose="020B0604020202020204" pitchFamily="34" charset="0"/>
                <a:sym typeface="Proxima Nova"/>
              </a:rPr>
              <a:t>[Insert Organization Name]</a:t>
            </a:r>
            <a:endParaRPr sz="1200" i="1" dirty="0">
              <a:latin typeface="Arial" panose="020B0604020202020204" pitchFamily="34" charset="0"/>
              <a:ea typeface="Proxima Nova"/>
              <a:cs typeface="Arial" panose="020B0604020202020204" pitchFamily="34" charset="0"/>
              <a:sym typeface="Proxima Nova"/>
            </a:endParaRPr>
          </a:p>
        </p:txBody>
      </p:sp>
      <p:pic>
        <p:nvPicPr>
          <p:cNvPr id="63" name="Google Shape;63;p14"/>
          <p:cNvPicPr preferRelativeResize="0"/>
          <p:nvPr/>
        </p:nvPicPr>
        <p:blipFill rotWithShape="1">
          <a:blip r:embed="rId3">
            <a:alphaModFix/>
          </a:blip>
          <a:srcRect l="36087" r="19767"/>
          <a:stretch/>
        </p:blipFill>
        <p:spPr>
          <a:xfrm>
            <a:off x="-296075" y="72"/>
            <a:ext cx="4746300" cy="7772400"/>
          </a:xfrm>
          <a:prstGeom prst="rect">
            <a:avLst/>
          </a:prstGeom>
          <a:noFill/>
          <a:ln>
            <a:noFill/>
          </a:ln>
        </p:spPr>
      </p:pic>
      <p:sp>
        <p:nvSpPr>
          <p:cNvPr id="64" name="Google Shape;64;p14"/>
          <p:cNvSpPr/>
          <p:nvPr/>
        </p:nvSpPr>
        <p:spPr>
          <a:xfrm>
            <a:off x="-296075" y="0"/>
            <a:ext cx="4746300" cy="7772400"/>
          </a:xfrm>
          <a:prstGeom prst="rect">
            <a:avLst/>
          </a:prstGeom>
          <a:solidFill>
            <a:srgbClr val="1DABD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D57"/>
              </a:solidFill>
            </a:endParaRPr>
          </a:p>
        </p:txBody>
      </p:sp>
      <p:sp>
        <p:nvSpPr>
          <p:cNvPr id="8" name="TextBox 7">
            <a:extLst>
              <a:ext uri="{FF2B5EF4-FFF2-40B4-BE49-F238E27FC236}">
                <a16:creationId xmlns:a16="http://schemas.microsoft.com/office/drawing/2014/main" id="{3E11076F-115C-F43C-FEB7-FEA22C0730AE}"/>
              </a:ext>
            </a:extLst>
          </p:cNvPr>
          <p:cNvSpPr txBox="1"/>
          <p:nvPr/>
        </p:nvSpPr>
        <p:spPr>
          <a:xfrm>
            <a:off x="-296075" y="3608751"/>
            <a:ext cx="4746299" cy="553998"/>
          </a:xfrm>
          <a:prstGeom prst="rect">
            <a:avLst/>
          </a:prstGeom>
          <a:noFill/>
        </p:spPr>
        <p:txBody>
          <a:bodyPr wrap="square" rtlCol="0">
            <a:spAutoFit/>
          </a:bodyPr>
          <a:lstStyle/>
          <a:p>
            <a:pPr algn="ctr"/>
            <a:r>
              <a:rPr lang="en-US" sz="3000" dirty="0">
                <a:solidFill>
                  <a:srgbClr val="000000">
                    <a:alpha val="50000"/>
                  </a:srgbClr>
                </a:solidFill>
              </a:rPr>
              <a:t>[Replace Sample Image]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5198849" y="481117"/>
            <a:ext cx="4192285" cy="700265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b="1" dirty="0">
                <a:solidFill>
                  <a:srgbClr val="1DABD8"/>
                </a:solidFill>
                <a:latin typeface="Arial" panose="020B0604020202020204" pitchFamily="34" charset="0"/>
                <a:ea typeface="Proxima Nova"/>
                <a:cs typeface="Arial" panose="020B0604020202020204" pitchFamily="34" charset="0"/>
                <a:sym typeface="Proxima Nova"/>
              </a:rPr>
              <a:t>OFFER SUMMARY</a:t>
            </a:r>
            <a:endParaRPr b="1" dirty="0">
              <a:solidFill>
                <a:srgbClr val="1DABD8"/>
              </a:solidFill>
              <a:latin typeface="Arial" panose="020B0604020202020204" pitchFamily="34" charset="0"/>
              <a:ea typeface="Proxima Nova"/>
              <a:cs typeface="Arial" panose="020B0604020202020204" pitchFamily="34" charset="0"/>
              <a:sym typeface="Proxima Nova"/>
            </a:endParaRPr>
          </a:p>
          <a:p>
            <a:pPr marL="0" lvl="0" indent="0" algn="l" rtl="0">
              <a:lnSpc>
                <a:spcPct val="150000"/>
              </a:lnSpc>
              <a:spcBef>
                <a:spcPts val="0"/>
              </a:spcBef>
              <a:spcAft>
                <a:spcPts val="0"/>
              </a:spcAft>
              <a:buNone/>
            </a:pPr>
            <a:endParaRPr sz="1100" dirty="0">
              <a:latin typeface="Arial" panose="020B0604020202020204" pitchFamily="34" charset="0"/>
              <a:ea typeface="Proxima Nova"/>
              <a:cs typeface="Arial" panose="020B0604020202020204" pitchFamily="34" charset="0"/>
              <a:sym typeface="Proxima Nova"/>
            </a:endParaRPr>
          </a:p>
          <a:p>
            <a:pPr marL="0" lvl="0" indent="0" algn="l" rtl="0">
              <a:lnSpc>
                <a:spcPct val="150000"/>
              </a:lnSpc>
              <a:spcBef>
                <a:spcPts val="0"/>
              </a:spcBef>
              <a:spcAft>
                <a:spcPts val="0"/>
              </a:spcAft>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Position</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CA" sz="1900" dirty="0">
                <a:latin typeface="Arial" panose="020B0604020202020204" pitchFamily="34" charset="0"/>
                <a:ea typeface="Proxima Nova"/>
                <a:cs typeface="Arial" panose="020B0604020202020204" pitchFamily="34" charset="0"/>
                <a:sym typeface="Proxima Nova"/>
              </a:rPr>
              <a:t>Sport Development Coordinator</a:t>
            </a:r>
            <a:endParaRPr sz="1900"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900" dirty="0">
                <a:latin typeface="Arial" panose="020B0604020202020204" pitchFamily="34" charset="0"/>
                <a:ea typeface="Proxima Nova"/>
                <a:cs typeface="Arial" panose="020B0604020202020204" pitchFamily="34" charset="0"/>
                <a:sym typeface="Proxima Nova"/>
              </a:rPr>
              <a:t>FULL TIME</a:t>
            </a:r>
          </a:p>
          <a:p>
            <a:pPr marL="0" lvl="0" indent="0" algn="l" rtl="0">
              <a:lnSpc>
                <a:spcPct val="115000"/>
              </a:lnSpc>
              <a:spcBef>
                <a:spcPts val="0"/>
              </a:spcBef>
              <a:spcAft>
                <a:spcPts val="0"/>
              </a:spcAft>
              <a:buNone/>
            </a:pPr>
            <a:endParaRPr sz="15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Start Date &amp; Time</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CA" sz="1900" dirty="0">
                <a:solidFill>
                  <a:schemeClr val="dk1"/>
                </a:solidFill>
                <a:latin typeface="Arial" panose="020B0604020202020204" pitchFamily="34" charset="0"/>
                <a:ea typeface="Proxima Nova"/>
                <a:cs typeface="Arial" panose="020B0604020202020204" pitchFamily="34" charset="0"/>
                <a:sym typeface="Proxima Nova"/>
              </a:rPr>
              <a:t>November 1, 2019 at 9 am</a:t>
            </a:r>
          </a:p>
          <a:p>
            <a:pPr marL="0" lvl="0" indent="0" algn="l" rtl="0">
              <a:lnSpc>
                <a:spcPct val="115000"/>
              </a:lnSpc>
              <a:spcBef>
                <a:spcPts val="0"/>
              </a:spcBef>
              <a:spcAft>
                <a:spcPts val="0"/>
              </a:spcAft>
              <a:buNone/>
            </a:pPr>
            <a:endParaRPr sz="1500"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Work Location</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900" dirty="0">
                <a:solidFill>
                  <a:schemeClr val="dk1"/>
                </a:solidFill>
                <a:latin typeface="Arial" panose="020B0604020202020204" pitchFamily="34" charset="0"/>
                <a:ea typeface="Proxima Nova"/>
                <a:cs typeface="Arial" panose="020B0604020202020204" pitchFamily="34" charset="0"/>
                <a:sym typeface="Proxima Nova"/>
              </a:rPr>
              <a:t>123 </a:t>
            </a:r>
            <a:r>
              <a:rPr lang="en-CA" sz="1900" dirty="0">
                <a:solidFill>
                  <a:schemeClr val="dk1"/>
                </a:solidFill>
                <a:latin typeface="Arial" panose="020B0604020202020204" pitchFamily="34" charset="0"/>
                <a:ea typeface="Proxima Nova"/>
                <a:cs typeface="Arial" panose="020B0604020202020204" pitchFamily="34" charset="0"/>
                <a:sym typeface="Proxima Nova"/>
              </a:rPr>
              <a:t>Sporty</a:t>
            </a:r>
            <a:r>
              <a:rPr lang="en" sz="1900" dirty="0">
                <a:solidFill>
                  <a:schemeClr val="dk1"/>
                </a:solidFill>
                <a:latin typeface="Arial" panose="020B0604020202020204" pitchFamily="34" charset="0"/>
                <a:ea typeface="Proxima Nova"/>
                <a:cs typeface="Arial" panose="020B0604020202020204" pitchFamily="34" charset="0"/>
                <a:sym typeface="Proxima Nova"/>
              </a:rPr>
              <a:t> Road, Vancouver, BC</a:t>
            </a:r>
            <a:endParaRPr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500" dirty="0">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Annual Salary</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 sz="1900" dirty="0">
                <a:solidFill>
                  <a:schemeClr val="dk1"/>
                </a:solidFill>
                <a:latin typeface="Arial" panose="020B0604020202020204" pitchFamily="34" charset="0"/>
                <a:ea typeface="Proxima Nova"/>
                <a:cs typeface="Arial" panose="020B0604020202020204" pitchFamily="34" charset="0"/>
                <a:sym typeface="Proxima Nova"/>
              </a:rPr>
              <a:t>$00,000.00</a:t>
            </a:r>
            <a:endParaRPr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900" b="1" dirty="0">
                <a:solidFill>
                  <a:schemeClr val="dk1"/>
                </a:solidFill>
                <a:latin typeface="Arial" panose="020B0604020202020204" pitchFamily="34" charset="0"/>
                <a:ea typeface="Proxima Nova"/>
                <a:cs typeface="Arial" panose="020B0604020202020204" pitchFamily="34" charset="0"/>
                <a:sym typeface="Proxima Nova"/>
              </a:rPr>
              <a:t>PAID BIWEEKLY</a:t>
            </a:r>
            <a:endParaRPr sz="9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500" b="1" dirty="0">
              <a:solidFill>
                <a:srgbClr val="65C7C6"/>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Discretionary Bonus</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 sz="1900" dirty="0">
                <a:solidFill>
                  <a:schemeClr val="dk1"/>
                </a:solidFill>
                <a:latin typeface="Arial" panose="020B0604020202020204" pitchFamily="34" charset="0"/>
                <a:ea typeface="Proxima Nova"/>
                <a:cs typeface="Arial" panose="020B0604020202020204" pitchFamily="34" charset="0"/>
                <a:sym typeface="Proxima Nova"/>
              </a:rPr>
              <a:t>Up to $00,000.00</a:t>
            </a:r>
            <a:endParaRPr sz="1500" b="1" dirty="0">
              <a:solidFill>
                <a:srgbClr val="65C7C6"/>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900" b="1" dirty="0">
                <a:solidFill>
                  <a:schemeClr val="dk1"/>
                </a:solidFill>
                <a:latin typeface="Arial" panose="020B0604020202020204" pitchFamily="34" charset="0"/>
                <a:ea typeface="Proxima Nova"/>
                <a:cs typeface="Arial" panose="020B0604020202020204" pitchFamily="34" charset="0"/>
                <a:sym typeface="Proxima Nova"/>
              </a:rPr>
              <a:t>PER YEAR</a:t>
            </a:r>
            <a:endParaRPr sz="9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endParaRPr sz="15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Vacation</a:t>
            </a:r>
            <a:endParaRPr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CA" sz="1900" dirty="0">
                <a:solidFill>
                  <a:schemeClr val="dk1"/>
                </a:solidFill>
                <a:latin typeface="Arial" panose="020B0604020202020204" pitchFamily="34" charset="0"/>
                <a:ea typeface="Proxima Nova"/>
                <a:cs typeface="Arial" panose="020B0604020202020204" pitchFamily="34" charset="0"/>
                <a:sym typeface="Proxima Nova"/>
              </a:rPr>
              <a:t>15 days</a:t>
            </a:r>
            <a:endParaRPr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5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 sz="1200" b="1" dirty="0">
                <a:solidFill>
                  <a:schemeClr val="bg1">
                    <a:lumMod val="65000"/>
                  </a:schemeClr>
                </a:solidFill>
                <a:latin typeface="Arial" panose="020B0604020202020204" pitchFamily="34" charset="0"/>
                <a:ea typeface="Proxima Nova"/>
                <a:cs typeface="Arial" panose="020B0604020202020204" pitchFamily="34" charset="0"/>
                <a:sym typeface="Proxima Nova"/>
              </a:rPr>
              <a:t>Manager/Supervisor</a:t>
            </a:r>
            <a:endParaRPr lang="en-CA" sz="1200" b="1" dirty="0">
              <a:solidFill>
                <a:schemeClr val="bg1">
                  <a:lumMod val="65000"/>
                </a:schemeClr>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r>
              <a:rPr lang="en-CA" sz="1900" dirty="0">
                <a:solidFill>
                  <a:schemeClr val="dk1"/>
                </a:solidFill>
                <a:latin typeface="Arial" panose="020B0604020202020204" pitchFamily="34" charset="0"/>
                <a:ea typeface="Proxima Nova"/>
                <a:cs typeface="Arial" panose="020B0604020202020204" pitchFamily="34" charset="0"/>
                <a:sym typeface="Proxima Nova"/>
              </a:rPr>
              <a:t>Veronique LeBlanc</a:t>
            </a:r>
            <a:endParaRPr lang="en-CA" sz="1100" b="1"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15000"/>
              </a:lnSpc>
              <a:spcBef>
                <a:spcPts val="0"/>
              </a:spcBef>
              <a:spcAft>
                <a:spcPts val="0"/>
              </a:spcAft>
              <a:buNone/>
            </a:pPr>
            <a:endParaRPr sz="1500" b="1" dirty="0">
              <a:solidFill>
                <a:schemeClr val="dk1"/>
              </a:solidFill>
              <a:latin typeface="Arial" panose="020B0604020202020204" pitchFamily="34" charset="0"/>
              <a:ea typeface="Proxima Nova"/>
              <a:cs typeface="Arial" panose="020B0604020202020204" pitchFamily="34" charset="0"/>
              <a:sym typeface="Proxima Nova"/>
            </a:endParaRPr>
          </a:p>
        </p:txBody>
      </p:sp>
      <p:pic>
        <p:nvPicPr>
          <p:cNvPr id="70" name="Google Shape;70;p15"/>
          <p:cNvPicPr preferRelativeResize="0"/>
          <p:nvPr/>
        </p:nvPicPr>
        <p:blipFill rotWithShape="1">
          <a:blip r:embed="rId3">
            <a:alphaModFix/>
          </a:blip>
          <a:srcRect l="20749" r="40019"/>
          <a:stretch/>
        </p:blipFill>
        <p:spPr>
          <a:xfrm>
            <a:off x="-296075" y="0"/>
            <a:ext cx="4746300" cy="7772100"/>
          </a:xfrm>
          <a:prstGeom prst="rect">
            <a:avLst/>
          </a:prstGeom>
          <a:noFill/>
          <a:ln>
            <a:noFill/>
          </a:ln>
        </p:spPr>
      </p:pic>
      <p:pic>
        <p:nvPicPr>
          <p:cNvPr id="71" name="Google Shape;71;p15"/>
          <p:cNvPicPr preferRelativeResize="0"/>
          <p:nvPr/>
        </p:nvPicPr>
        <p:blipFill rotWithShape="1">
          <a:blip r:embed="rId4">
            <a:alphaModFix/>
          </a:blip>
          <a:srcRect l="27925" r="27930"/>
          <a:stretch/>
        </p:blipFill>
        <p:spPr>
          <a:xfrm>
            <a:off x="-296075" y="0"/>
            <a:ext cx="4746300" cy="7772115"/>
          </a:xfrm>
          <a:prstGeom prst="rect">
            <a:avLst/>
          </a:prstGeom>
          <a:noFill/>
          <a:ln>
            <a:noFill/>
          </a:ln>
        </p:spPr>
      </p:pic>
      <p:sp>
        <p:nvSpPr>
          <p:cNvPr id="72" name="Google Shape;72;p15"/>
          <p:cNvSpPr/>
          <p:nvPr/>
        </p:nvSpPr>
        <p:spPr>
          <a:xfrm>
            <a:off x="-296075" y="300"/>
            <a:ext cx="4746300" cy="7772100"/>
          </a:xfrm>
          <a:prstGeom prst="rect">
            <a:avLst/>
          </a:prstGeom>
          <a:solidFill>
            <a:srgbClr val="1DABD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2" name="TextBox 1">
            <a:extLst>
              <a:ext uri="{FF2B5EF4-FFF2-40B4-BE49-F238E27FC236}">
                <a16:creationId xmlns:a16="http://schemas.microsoft.com/office/drawing/2014/main" id="{06A1B2A5-007A-864D-D096-15BA2CAA8F69}"/>
              </a:ext>
            </a:extLst>
          </p:cNvPr>
          <p:cNvSpPr txBox="1"/>
          <p:nvPr/>
        </p:nvSpPr>
        <p:spPr>
          <a:xfrm>
            <a:off x="-296075" y="3608751"/>
            <a:ext cx="4746299" cy="553998"/>
          </a:xfrm>
          <a:prstGeom prst="rect">
            <a:avLst/>
          </a:prstGeom>
          <a:noFill/>
        </p:spPr>
        <p:txBody>
          <a:bodyPr wrap="square" rtlCol="0">
            <a:spAutoFit/>
          </a:bodyPr>
          <a:lstStyle/>
          <a:p>
            <a:pPr algn="ctr"/>
            <a:r>
              <a:rPr lang="en-US" sz="3000" dirty="0">
                <a:solidFill>
                  <a:srgbClr val="000000">
                    <a:alpha val="50000"/>
                  </a:srgbClr>
                </a:solidFill>
              </a:rPr>
              <a:t>[Replace Sample Image]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1138050" y="814750"/>
            <a:ext cx="7656000" cy="85405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900" dirty="0">
                <a:solidFill>
                  <a:srgbClr val="1DABD8"/>
                </a:solidFill>
                <a:latin typeface="Arial" panose="020B0604020202020204" pitchFamily="34" charset="0"/>
                <a:ea typeface="Proxima Nova"/>
                <a:cs typeface="Arial" panose="020B0604020202020204" pitchFamily="34" charset="0"/>
                <a:sym typeface="Proxima Nova"/>
              </a:rPr>
              <a:t>PERKS &amp; BENEFITS</a:t>
            </a:r>
            <a:endParaRPr sz="2900" dirty="0">
              <a:solidFill>
                <a:srgbClr val="1DABD8"/>
              </a:solidFill>
              <a:latin typeface="Arial" panose="020B0604020202020204" pitchFamily="34" charset="0"/>
              <a:ea typeface="Proxima Nova"/>
              <a:cs typeface="Arial" panose="020B0604020202020204" pitchFamily="34" charset="0"/>
              <a:sym typeface="Proxima Nova"/>
            </a:endParaRPr>
          </a:p>
        </p:txBody>
      </p:sp>
      <p:sp>
        <p:nvSpPr>
          <p:cNvPr id="80" name="Google Shape;80;p16"/>
          <p:cNvSpPr txBox="1"/>
          <p:nvPr/>
        </p:nvSpPr>
        <p:spPr>
          <a:xfrm>
            <a:off x="6469063" y="3427496"/>
            <a:ext cx="291623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ea typeface="Proxima Nova"/>
                <a:cs typeface="Arial" panose="020B0604020202020204" pitchFamily="34" charset="0"/>
                <a:sym typeface="Proxima Nova"/>
              </a:rPr>
              <a:t>Travel </a:t>
            </a:r>
            <a:br>
              <a:rPr lang="en" dirty="0">
                <a:latin typeface="Arial" panose="020B0604020202020204" pitchFamily="34" charset="0"/>
                <a:ea typeface="Proxima Nova"/>
                <a:cs typeface="Arial" panose="020B0604020202020204" pitchFamily="34" charset="0"/>
                <a:sym typeface="Proxima Nova"/>
              </a:rPr>
            </a:br>
            <a:r>
              <a:rPr lang="en" dirty="0">
                <a:latin typeface="Arial" panose="020B0604020202020204" pitchFamily="34" charset="0"/>
                <a:ea typeface="Proxima Nova"/>
                <a:cs typeface="Arial" panose="020B0604020202020204" pitchFamily="34" charset="0"/>
                <a:sym typeface="Proxima Nova"/>
              </a:rPr>
              <a:t>Assistance</a:t>
            </a:r>
            <a:endParaRPr dirty="0">
              <a:solidFill>
                <a:schemeClr val="dk1"/>
              </a:solidFill>
              <a:latin typeface="Arial" panose="020B0604020202020204" pitchFamily="34" charset="0"/>
              <a:ea typeface="Proxima Nova"/>
              <a:cs typeface="Arial" panose="020B0604020202020204" pitchFamily="34" charset="0"/>
              <a:sym typeface="Proxima Nova"/>
            </a:endParaRPr>
          </a:p>
        </p:txBody>
      </p:sp>
      <p:sp>
        <p:nvSpPr>
          <p:cNvPr id="81" name="Google Shape;81;p16"/>
          <p:cNvSpPr txBox="1"/>
          <p:nvPr/>
        </p:nvSpPr>
        <p:spPr>
          <a:xfrm>
            <a:off x="2312126" y="5955271"/>
            <a:ext cx="22401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ea typeface="Proxima Nova"/>
                <a:cs typeface="Arial" panose="020B0604020202020204" pitchFamily="34" charset="0"/>
                <a:sym typeface="Proxima Nova"/>
              </a:rPr>
              <a:t>Employee Assistance Program</a:t>
            </a:r>
            <a:endParaRPr dirty="0">
              <a:solidFill>
                <a:schemeClr val="dk1"/>
              </a:solidFill>
              <a:latin typeface="Arial" panose="020B0604020202020204" pitchFamily="34" charset="0"/>
              <a:ea typeface="Proxima Nova"/>
              <a:cs typeface="Arial" panose="020B0604020202020204" pitchFamily="34" charset="0"/>
              <a:sym typeface="Proxima Nova"/>
            </a:endParaRPr>
          </a:p>
        </p:txBody>
      </p:sp>
      <p:sp>
        <p:nvSpPr>
          <p:cNvPr id="82" name="Google Shape;82;p16"/>
          <p:cNvSpPr/>
          <p:nvPr/>
        </p:nvSpPr>
        <p:spPr>
          <a:xfrm>
            <a:off x="0" y="7295896"/>
            <a:ext cx="10058400" cy="555300"/>
          </a:xfrm>
          <a:prstGeom prst="rect">
            <a:avLst/>
          </a:prstGeom>
          <a:solidFill>
            <a:srgbClr val="1DA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D57"/>
              </a:solidFill>
            </a:endParaRPr>
          </a:p>
        </p:txBody>
      </p:sp>
      <p:sp>
        <p:nvSpPr>
          <p:cNvPr id="83" name="Google Shape;83;p16"/>
          <p:cNvSpPr txBox="1"/>
          <p:nvPr/>
        </p:nvSpPr>
        <p:spPr>
          <a:xfrm>
            <a:off x="5380956" y="5955271"/>
            <a:ext cx="26250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dirty="0">
                <a:solidFill>
                  <a:schemeClr val="dk1"/>
                </a:solidFill>
                <a:latin typeface="Arial" panose="020B0604020202020204" pitchFamily="34" charset="0"/>
                <a:ea typeface="Proxima Nova"/>
                <a:cs typeface="Arial" panose="020B0604020202020204" pitchFamily="34" charset="0"/>
                <a:sym typeface="Proxima Nova"/>
              </a:rPr>
              <a:t>5 paid Wellness Days per </a:t>
            </a:r>
            <a:br>
              <a:rPr lang="en" dirty="0">
                <a:solidFill>
                  <a:schemeClr val="dk1"/>
                </a:solidFill>
                <a:latin typeface="Arial" panose="020B0604020202020204" pitchFamily="34" charset="0"/>
                <a:ea typeface="Proxima Nova"/>
                <a:cs typeface="Arial" panose="020B0604020202020204" pitchFamily="34" charset="0"/>
                <a:sym typeface="Proxima Nova"/>
              </a:rPr>
            </a:br>
            <a:r>
              <a:rPr lang="en" dirty="0">
                <a:solidFill>
                  <a:schemeClr val="dk1"/>
                </a:solidFill>
                <a:latin typeface="Arial" panose="020B0604020202020204" pitchFamily="34" charset="0"/>
                <a:ea typeface="Proxima Nova"/>
                <a:cs typeface="Arial" panose="020B0604020202020204" pitchFamily="34" charset="0"/>
                <a:sym typeface="Proxima Nova"/>
              </a:rPr>
              <a:t>year on top of sick days</a:t>
            </a:r>
            <a:endParaRPr dirty="0">
              <a:latin typeface="Arial" panose="020B0604020202020204" pitchFamily="34" charset="0"/>
              <a:ea typeface="Proxima Nova"/>
              <a:cs typeface="Arial" panose="020B0604020202020204" pitchFamily="34" charset="0"/>
              <a:sym typeface="Proxima Nova"/>
            </a:endParaRPr>
          </a:p>
        </p:txBody>
      </p:sp>
      <p:pic>
        <p:nvPicPr>
          <p:cNvPr id="86" name="Google Shape;86;p16"/>
          <p:cNvPicPr preferRelativeResize="0"/>
          <p:nvPr/>
        </p:nvPicPr>
        <p:blipFill>
          <a:blip r:embed="rId3"/>
          <a:srcRect/>
          <a:stretch/>
        </p:blipFill>
        <p:spPr>
          <a:xfrm>
            <a:off x="2999950" y="4791045"/>
            <a:ext cx="864449" cy="1056550"/>
          </a:xfrm>
          <a:prstGeom prst="rect">
            <a:avLst/>
          </a:prstGeom>
          <a:noFill/>
          <a:ln>
            <a:noFill/>
          </a:ln>
        </p:spPr>
      </p:pic>
      <p:pic>
        <p:nvPicPr>
          <p:cNvPr id="88" name="Google Shape;88;p16"/>
          <p:cNvPicPr preferRelativeResize="0"/>
          <p:nvPr/>
        </p:nvPicPr>
        <p:blipFill>
          <a:blip r:embed="rId4"/>
          <a:srcRect/>
          <a:stretch/>
        </p:blipFill>
        <p:spPr>
          <a:xfrm>
            <a:off x="4677987" y="2309292"/>
            <a:ext cx="1010225" cy="954101"/>
          </a:xfrm>
          <a:prstGeom prst="rect">
            <a:avLst/>
          </a:prstGeom>
          <a:noFill/>
          <a:ln>
            <a:noFill/>
          </a:ln>
        </p:spPr>
      </p:pic>
      <p:pic>
        <p:nvPicPr>
          <p:cNvPr id="89" name="Google Shape;89;p16"/>
          <p:cNvPicPr preferRelativeResize="0"/>
          <p:nvPr/>
        </p:nvPicPr>
        <p:blipFill>
          <a:blip r:embed="rId5"/>
          <a:srcRect/>
          <a:stretch/>
        </p:blipFill>
        <p:spPr>
          <a:xfrm>
            <a:off x="6807131" y="2627188"/>
            <a:ext cx="2240100" cy="569680"/>
          </a:xfrm>
          <a:prstGeom prst="rect">
            <a:avLst/>
          </a:prstGeom>
          <a:noFill/>
          <a:ln>
            <a:noFill/>
          </a:ln>
        </p:spPr>
      </p:pic>
      <p:pic>
        <p:nvPicPr>
          <p:cNvPr id="90" name="Google Shape;90;p16"/>
          <p:cNvPicPr preferRelativeResize="0"/>
          <p:nvPr/>
        </p:nvPicPr>
        <p:blipFill>
          <a:blip r:embed="rId6"/>
          <a:srcRect/>
          <a:stretch/>
        </p:blipFill>
        <p:spPr>
          <a:xfrm>
            <a:off x="6114224" y="5225647"/>
            <a:ext cx="1158470" cy="555300"/>
          </a:xfrm>
          <a:prstGeom prst="rect">
            <a:avLst/>
          </a:prstGeom>
          <a:noFill/>
          <a:ln>
            <a:noFill/>
          </a:ln>
        </p:spPr>
      </p:pic>
      <p:sp>
        <p:nvSpPr>
          <p:cNvPr id="2" name="Google Shape;78;p16">
            <a:extLst>
              <a:ext uri="{FF2B5EF4-FFF2-40B4-BE49-F238E27FC236}">
                <a16:creationId xmlns:a16="http://schemas.microsoft.com/office/drawing/2014/main" id="{296CD296-933F-9DC9-96EA-FBADD98079FE}"/>
              </a:ext>
            </a:extLst>
          </p:cNvPr>
          <p:cNvSpPr txBox="1"/>
          <p:nvPr/>
        </p:nvSpPr>
        <p:spPr>
          <a:xfrm>
            <a:off x="3589338" y="3422526"/>
            <a:ext cx="2878544"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dirty="0">
                <a:solidFill>
                  <a:schemeClr val="dk1"/>
                </a:solidFill>
                <a:latin typeface="Arial" panose="020B0604020202020204" pitchFamily="34" charset="0"/>
                <a:ea typeface="Proxima Nova"/>
                <a:cs typeface="Arial" panose="020B0604020202020204" pitchFamily="34" charset="0"/>
                <a:sym typeface="Proxima Nova"/>
              </a:rPr>
              <a:t>Health, dental and vision </a:t>
            </a:r>
            <a:br>
              <a:rPr lang="en-CA" dirty="0">
                <a:solidFill>
                  <a:schemeClr val="dk1"/>
                </a:solidFill>
                <a:latin typeface="Arial" panose="020B0604020202020204" pitchFamily="34" charset="0"/>
                <a:ea typeface="Proxima Nova"/>
                <a:cs typeface="Arial" panose="020B0604020202020204" pitchFamily="34" charset="0"/>
                <a:sym typeface="Proxima Nova"/>
              </a:rPr>
            </a:br>
            <a:r>
              <a:rPr lang="en-CA" dirty="0">
                <a:solidFill>
                  <a:schemeClr val="dk1"/>
                </a:solidFill>
                <a:latin typeface="Arial" panose="020B0604020202020204" pitchFamily="34" charset="0"/>
                <a:ea typeface="Proxima Nova"/>
                <a:cs typeface="Arial" panose="020B0604020202020204" pitchFamily="34" charset="0"/>
                <a:sym typeface="Proxima Nova"/>
              </a:rPr>
              <a:t>benefits after 3 months</a:t>
            </a:r>
          </a:p>
        </p:txBody>
      </p:sp>
      <p:sp>
        <p:nvSpPr>
          <p:cNvPr id="10" name="Google Shape;78;p16">
            <a:extLst>
              <a:ext uri="{FF2B5EF4-FFF2-40B4-BE49-F238E27FC236}">
                <a16:creationId xmlns:a16="http://schemas.microsoft.com/office/drawing/2014/main" id="{4153A216-DA9C-F76F-795E-A90CCA1235FB}"/>
              </a:ext>
            </a:extLst>
          </p:cNvPr>
          <p:cNvSpPr txBox="1"/>
          <p:nvPr/>
        </p:nvSpPr>
        <p:spPr>
          <a:xfrm>
            <a:off x="673100" y="3427496"/>
            <a:ext cx="2878544"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Arial" panose="020B0604020202020204" pitchFamily="34" charset="0"/>
                <a:ea typeface="Proxima Nova"/>
                <a:cs typeface="Arial" panose="020B0604020202020204" pitchFamily="34" charset="0"/>
                <a:sym typeface="Proxima Nova"/>
              </a:rPr>
              <a:t>$750/year Education Allowance for professional development</a:t>
            </a:r>
            <a:endParaRPr dirty="0">
              <a:latin typeface="Arial" panose="020B0604020202020204" pitchFamily="34" charset="0"/>
              <a:ea typeface="Proxima Nova"/>
              <a:cs typeface="Arial" panose="020B0604020202020204" pitchFamily="34" charset="0"/>
              <a:sym typeface="Proxima Nova"/>
            </a:endParaRPr>
          </a:p>
        </p:txBody>
      </p:sp>
      <p:pic>
        <p:nvPicPr>
          <p:cNvPr id="11" name="Google Shape;87;p16">
            <a:extLst>
              <a:ext uri="{FF2B5EF4-FFF2-40B4-BE49-F238E27FC236}">
                <a16:creationId xmlns:a16="http://schemas.microsoft.com/office/drawing/2014/main" id="{52746E95-6F94-1114-132E-5D361D0E6A12}"/>
              </a:ext>
            </a:extLst>
          </p:cNvPr>
          <p:cNvPicPr preferRelativeResize="0"/>
          <p:nvPr/>
        </p:nvPicPr>
        <p:blipFill>
          <a:blip r:embed="rId7"/>
          <a:srcRect/>
          <a:stretch/>
        </p:blipFill>
        <p:spPr>
          <a:xfrm>
            <a:off x="1732875" y="2322891"/>
            <a:ext cx="1010225" cy="926907"/>
          </a:xfrm>
          <a:prstGeom prst="rect">
            <a:avLst/>
          </a:prstGeom>
          <a:noFill/>
          <a:ln>
            <a:noFill/>
          </a:ln>
        </p:spPr>
      </p:pic>
      <p:grpSp>
        <p:nvGrpSpPr>
          <p:cNvPr id="12" name="Group 11">
            <a:extLst>
              <a:ext uri="{FF2B5EF4-FFF2-40B4-BE49-F238E27FC236}">
                <a16:creationId xmlns:a16="http://schemas.microsoft.com/office/drawing/2014/main" id="{DDB18F22-25C8-C2B7-A63F-B26B4141AC40}"/>
              </a:ext>
            </a:extLst>
          </p:cNvPr>
          <p:cNvGrpSpPr/>
          <p:nvPr/>
        </p:nvGrpSpPr>
        <p:grpSpPr>
          <a:xfrm>
            <a:off x="258625" y="7404725"/>
            <a:ext cx="9476675" cy="369302"/>
            <a:chOff x="258625" y="7404725"/>
            <a:chExt cx="9476675" cy="369302"/>
          </a:xfrm>
        </p:grpSpPr>
        <p:sp>
          <p:nvSpPr>
            <p:cNvPr id="13" name="Google Shape;97;p17">
              <a:extLst>
                <a:ext uri="{FF2B5EF4-FFF2-40B4-BE49-F238E27FC236}">
                  <a16:creationId xmlns:a16="http://schemas.microsoft.com/office/drawing/2014/main" id="{32544B97-F791-B52E-557F-362D80AC98F6}"/>
                </a:ext>
              </a:extLst>
            </p:cNvPr>
            <p:cNvSpPr txBox="1"/>
            <p:nvPr/>
          </p:nvSpPr>
          <p:spPr>
            <a:xfrm>
              <a:off x="258625" y="7404725"/>
              <a:ext cx="4552200" cy="369302"/>
            </a:xfrm>
            <a:prstGeom prst="rect">
              <a:avLst/>
            </a:prstGeom>
            <a:noFill/>
            <a:ln>
              <a:noFill/>
            </a:ln>
          </p:spPr>
          <p:txBody>
            <a:bodyPr spcFirstLastPara="1" wrap="square" lIns="91425" tIns="91425" rIns="91425" bIns="91425" anchor="t" anchorCtr="0">
              <a:spAutoFit/>
            </a:bodyPr>
            <a:lstStyle/>
            <a:p>
              <a:pPr>
                <a:lnSpc>
                  <a:spcPct val="150000"/>
                </a:lnSpc>
              </a:pPr>
              <a:r>
                <a:rPr lang="en-CA" sz="800" dirty="0">
                  <a:solidFill>
                    <a:srgbClr val="FFFFFF"/>
                  </a:solidFill>
                  <a:latin typeface="Arial" panose="020B0604020202020204" pitchFamily="34" charset="0"/>
                  <a:ea typeface="Proxima Nova"/>
                  <a:cs typeface="Arial" panose="020B0604020202020204" pitchFamily="34" charset="0"/>
                  <a:sym typeface="Proxima Nova"/>
                </a:rPr>
                <a:t>[Insert Organization Name]</a:t>
              </a:r>
              <a:r>
                <a:rPr lang="en" sz="800" dirty="0">
                  <a:solidFill>
                    <a:srgbClr val="FFFFFF"/>
                  </a:solidFill>
                  <a:latin typeface="Arial" panose="020B0604020202020204" pitchFamily="34" charset="0"/>
                  <a:ea typeface="Proxima Nova"/>
                  <a:cs typeface="Arial" panose="020B0604020202020204" pitchFamily="34" charset="0"/>
                  <a:sym typeface="Proxima Nova"/>
                </a:rPr>
                <a:t>—OFFER LETTER</a:t>
              </a:r>
              <a:endParaRPr sz="800" dirty="0">
                <a:solidFill>
                  <a:srgbClr val="FFFFFF"/>
                </a:solidFill>
                <a:latin typeface="Arial" panose="020B0604020202020204" pitchFamily="34" charset="0"/>
                <a:ea typeface="Proxima Nova"/>
                <a:cs typeface="Arial" panose="020B0604020202020204" pitchFamily="34" charset="0"/>
                <a:sym typeface="Proxima Nova"/>
              </a:endParaRPr>
            </a:p>
          </p:txBody>
        </p:sp>
        <p:sp>
          <p:nvSpPr>
            <p:cNvPr id="14" name="Google Shape;98;p17">
              <a:extLst>
                <a:ext uri="{FF2B5EF4-FFF2-40B4-BE49-F238E27FC236}">
                  <a16:creationId xmlns:a16="http://schemas.microsoft.com/office/drawing/2014/main" id="{D4596459-530B-0CE4-394E-4B3D13AD2659}"/>
                </a:ext>
              </a:extLst>
            </p:cNvPr>
            <p:cNvSpPr txBox="1"/>
            <p:nvPr/>
          </p:nvSpPr>
          <p:spPr>
            <a:xfrm>
              <a:off x="5183100" y="7404725"/>
              <a:ext cx="4552200" cy="369302"/>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None/>
              </a:pPr>
              <a:r>
                <a:rPr lang="en" sz="800" dirty="0">
                  <a:solidFill>
                    <a:srgbClr val="FFFFFF"/>
                  </a:solidFill>
                  <a:latin typeface="Arial" panose="020B0604020202020204" pitchFamily="34" charset="0"/>
                  <a:ea typeface="Proxima Nova"/>
                  <a:cs typeface="Arial" panose="020B0604020202020204" pitchFamily="34" charset="0"/>
                  <a:sym typeface="Proxima Nova"/>
                </a:rPr>
                <a:t>CANDIDATE NAME HERE</a:t>
              </a:r>
              <a:endParaRPr sz="800" dirty="0">
                <a:solidFill>
                  <a:srgbClr val="FFFFFF"/>
                </a:solidFill>
                <a:latin typeface="Arial" panose="020B0604020202020204" pitchFamily="34" charset="0"/>
                <a:ea typeface="Proxima Nova"/>
                <a:cs typeface="Arial" panose="020B0604020202020204" pitchFamily="34" charset="0"/>
                <a:sym typeface="Proxima Nov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891186" y="2481648"/>
            <a:ext cx="8583827" cy="385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1DABD8"/>
                </a:solidFill>
                <a:latin typeface="Arial" panose="020B0604020202020204" pitchFamily="34" charset="0"/>
                <a:ea typeface="Proxima Nova"/>
                <a:cs typeface="Arial" panose="020B0604020202020204" pitchFamily="34" charset="0"/>
                <a:sym typeface="Proxima Nova"/>
              </a:rPr>
              <a:t>WE CAN’T WAIT FOR YOU TO GET STARTED!</a:t>
            </a:r>
            <a:endParaRPr b="1" dirty="0">
              <a:solidFill>
                <a:srgbClr val="1DABD8"/>
              </a:solidFill>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endParaRPr dirty="0">
              <a:solidFill>
                <a:srgbClr val="60A9D8"/>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r>
              <a:rPr lang="en-CA" sz="2900" dirty="0">
                <a:solidFill>
                  <a:schemeClr val="dk1"/>
                </a:solidFill>
                <a:latin typeface="Arial" panose="020B0604020202020204" pitchFamily="34" charset="0"/>
                <a:ea typeface="Proxima Nova"/>
                <a:cs typeface="Arial" panose="020B0604020202020204" pitchFamily="34" charset="0"/>
                <a:sym typeface="Proxima Nova"/>
              </a:rPr>
              <a:t>Jane Doe</a:t>
            </a:r>
            <a:endParaRPr sz="29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r>
              <a:rPr lang="en-CA" sz="1200" dirty="0">
                <a:solidFill>
                  <a:schemeClr val="dk1"/>
                </a:solidFill>
                <a:latin typeface="Arial" panose="020B0604020202020204" pitchFamily="34" charset="0"/>
                <a:ea typeface="Proxima Nova"/>
                <a:cs typeface="Arial" panose="020B0604020202020204" pitchFamily="34" charset="0"/>
                <a:sym typeface="Proxima Nova"/>
              </a:rPr>
              <a:t>423 Touchdown Lane, </a:t>
            </a:r>
            <a:r>
              <a:rPr lang="en-CA" sz="1200" dirty="0" err="1">
                <a:solidFill>
                  <a:schemeClr val="dk1"/>
                </a:solidFill>
                <a:latin typeface="Arial" panose="020B0604020202020204" pitchFamily="34" charset="0"/>
                <a:ea typeface="Proxima Nova"/>
                <a:cs typeface="Arial" panose="020B0604020202020204" pitchFamily="34" charset="0"/>
                <a:sym typeface="Proxima Nova"/>
              </a:rPr>
              <a:t>Footballville</a:t>
            </a:r>
            <a:r>
              <a:rPr lang="en-CA" sz="1200" dirty="0">
                <a:solidFill>
                  <a:schemeClr val="dk1"/>
                </a:solidFill>
                <a:latin typeface="Arial" panose="020B0604020202020204" pitchFamily="34" charset="0"/>
                <a:ea typeface="Proxima Nova"/>
                <a:cs typeface="Arial" panose="020B0604020202020204" pitchFamily="34" charset="0"/>
                <a:sym typeface="Proxima Nova"/>
              </a:rPr>
              <a:t>, B.C.</a:t>
            </a:r>
            <a:endParaRPr sz="12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r>
              <a:rPr lang="en-CA" sz="1200" dirty="0">
                <a:solidFill>
                  <a:schemeClr val="dk1"/>
                </a:solidFill>
                <a:latin typeface="Arial" panose="020B0604020202020204" pitchFamily="34" charset="0"/>
                <a:ea typeface="Proxima Nova"/>
                <a:cs typeface="Arial" panose="020B0604020202020204" pitchFamily="34" charset="0"/>
                <a:sym typeface="Proxima Nova"/>
              </a:rPr>
              <a:t>JaneDoe@janedoe.ca</a:t>
            </a:r>
            <a:endParaRPr sz="12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l" rtl="0">
              <a:lnSpc>
                <a:spcPct val="150000"/>
              </a:lnSpc>
              <a:spcBef>
                <a:spcPts val="0"/>
              </a:spcBef>
              <a:spcAft>
                <a:spcPts val="0"/>
              </a:spcAft>
              <a:buNone/>
            </a:pPr>
            <a:endParaRPr sz="12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endParaRPr sz="7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endParaRPr sz="7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endParaRPr sz="7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r>
              <a:rPr lang="en" sz="1200" dirty="0">
                <a:solidFill>
                  <a:schemeClr val="dk1"/>
                </a:solidFill>
                <a:latin typeface="Arial" panose="020B0604020202020204" pitchFamily="34" charset="0"/>
                <a:ea typeface="Proxima Nova"/>
                <a:cs typeface="Arial" panose="020B0604020202020204" pitchFamily="34" charset="0"/>
                <a:sym typeface="Proxima Nova"/>
              </a:rPr>
              <a:t>I hereby accept this offer with the terms and conditions as set out in this document and any attachments, and acknowledge that this offer is conditional upon satisfactory criminal record search and professional references.</a:t>
            </a:r>
            <a:endParaRPr sz="12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50000"/>
              </a:lnSpc>
              <a:spcBef>
                <a:spcPts val="0"/>
              </a:spcBef>
              <a:spcAft>
                <a:spcPts val="0"/>
              </a:spcAft>
              <a:buNone/>
            </a:pPr>
            <a:r>
              <a:rPr lang="en" sz="1200" dirty="0">
                <a:solidFill>
                  <a:schemeClr val="dk1"/>
                </a:solidFill>
                <a:latin typeface="Arial" panose="020B0604020202020204" pitchFamily="34" charset="0"/>
                <a:ea typeface="Proxima Nova"/>
                <a:cs typeface="Arial" panose="020B0604020202020204" pitchFamily="34" charset="0"/>
                <a:sym typeface="Proxima Nova"/>
              </a:rPr>
              <a:t>The full terms and conditions of employment are detailed in an employment agreement.</a:t>
            </a:r>
            <a:endParaRPr sz="1200" dirty="0">
              <a:solidFill>
                <a:schemeClr val="dk1"/>
              </a:solidFill>
              <a:latin typeface="Arial" panose="020B0604020202020204" pitchFamily="34" charset="0"/>
              <a:ea typeface="Proxima Nova"/>
              <a:cs typeface="Arial" panose="020B0604020202020204" pitchFamily="34" charset="0"/>
              <a:sym typeface="Proxima Nova"/>
            </a:endParaRPr>
          </a:p>
          <a:p>
            <a:pPr marL="0" lvl="0" indent="0" algn="ctr" rtl="0">
              <a:lnSpc>
                <a:spcPct val="115000"/>
              </a:lnSpc>
              <a:spcBef>
                <a:spcPts val="0"/>
              </a:spcBef>
              <a:spcAft>
                <a:spcPts val="0"/>
              </a:spcAft>
              <a:buNone/>
            </a:pPr>
            <a:r>
              <a:rPr lang="en" sz="1200" dirty="0">
                <a:solidFill>
                  <a:schemeClr val="dk1"/>
                </a:solidFill>
                <a:latin typeface="Arial" panose="020B0604020202020204" pitchFamily="34" charset="0"/>
                <a:ea typeface="Proxima Nova"/>
                <a:cs typeface="Arial" panose="020B0604020202020204" pitchFamily="34" charset="0"/>
                <a:sym typeface="Proxima Nova"/>
              </a:rPr>
              <a:t>Please sign and return this document and all attachments as your acceptance by </a:t>
            </a:r>
            <a:br>
              <a:rPr lang="en" sz="1200" dirty="0">
                <a:solidFill>
                  <a:schemeClr val="dk1"/>
                </a:solidFill>
                <a:latin typeface="Arial" panose="020B0604020202020204" pitchFamily="34" charset="0"/>
                <a:ea typeface="Proxima Nova"/>
                <a:cs typeface="Arial" panose="020B0604020202020204" pitchFamily="34" charset="0"/>
                <a:sym typeface="Proxima Nova"/>
              </a:rPr>
            </a:br>
            <a:r>
              <a:rPr lang="en" sz="1200" dirty="0">
                <a:solidFill>
                  <a:schemeClr val="dk1"/>
                </a:solidFill>
                <a:highlight>
                  <a:srgbClr val="FFFF00"/>
                </a:highlight>
                <a:latin typeface="Arial" panose="020B0604020202020204" pitchFamily="34" charset="0"/>
                <a:ea typeface="Proxima Nova"/>
                <a:cs typeface="Arial" panose="020B0604020202020204" pitchFamily="34" charset="0"/>
                <a:sym typeface="Proxima Nova"/>
              </a:rPr>
              <a:t>Monday, </a:t>
            </a:r>
            <a:r>
              <a:rPr lang="en-CA" sz="1200" dirty="0">
                <a:solidFill>
                  <a:schemeClr val="dk1"/>
                </a:solidFill>
                <a:highlight>
                  <a:srgbClr val="FFFF00"/>
                </a:highlight>
                <a:latin typeface="Arial" panose="020B0604020202020204" pitchFamily="34" charset="0"/>
                <a:ea typeface="Proxima Nova"/>
                <a:cs typeface="Arial" panose="020B0604020202020204" pitchFamily="34" charset="0"/>
                <a:sym typeface="Proxima Nova"/>
              </a:rPr>
              <a:t>October </a:t>
            </a:r>
            <a:r>
              <a:rPr lang="en" sz="1200" dirty="0">
                <a:solidFill>
                  <a:schemeClr val="dk1"/>
                </a:solidFill>
                <a:highlight>
                  <a:srgbClr val="FFFF00"/>
                </a:highlight>
                <a:latin typeface="Arial" panose="020B0604020202020204" pitchFamily="34" charset="0"/>
                <a:ea typeface="Proxima Nova"/>
                <a:cs typeface="Arial" panose="020B0604020202020204" pitchFamily="34" charset="0"/>
                <a:sym typeface="Proxima Nova"/>
              </a:rPr>
              <a:t>21 at 11:00am PT.</a:t>
            </a:r>
            <a:endParaRPr dirty="0">
              <a:latin typeface="Arial" panose="020B0604020202020204" pitchFamily="34" charset="0"/>
              <a:ea typeface="Proxima Nova"/>
              <a:cs typeface="Arial" panose="020B0604020202020204" pitchFamily="34" charset="0"/>
              <a:sym typeface="Proxima Nova"/>
            </a:endParaRPr>
          </a:p>
        </p:txBody>
      </p:sp>
      <p:sp>
        <p:nvSpPr>
          <p:cNvPr id="96" name="Google Shape;96;p17"/>
          <p:cNvSpPr/>
          <p:nvPr/>
        </p:nvSpPr>
        <p:spPr>
          <a:xfrm>
            <a:off x="0" y="7280975"/>
            <a:ext cx="10058400" cy="555300"/>
          </a:xfrm>
          <a:prstGeom prst="rect">
            <a:avLst/>
          </a:prstGeom>
          <a:solidFill>
            <a:srgbClr val="1DA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D57"/>
              </a:solidFill>
            </a:endParaRPr>
          </a:p>
        </p:txBody>
      </p:sp>
      <p:grpSp>
        <p:nvGrpSpPr>
          <p:cNvPr id="2" name="Group 1">
            <a:extLst>
              <a:ext uri="{FF2B5EF4-FFF2-40B4-BE49-F238E27FC236}">
                <a16:creationId xmlns:a16="http://schemas.microsoft.com/office/drawing/2014/main" id="{3D386C8C-35A7-B9BD-A912-219005475554}"/>
              </a:ext>
            </a:extLst>
          </p:cNvPr>
          <p:cNvGrpSpPr/>
          <p:nvPr/>
        </p:nvGrpSpPr>
        <p:grpSpPr>
          <a:xfrm>
            <a:off x="258625" y="7404725"/>
            <a:ext cx="9476675" cy="369302"/>
            <a:chOff x="258625" y="7404725"/>
            <a:chExt cx="9476675" cy="369302"/>
          </a:xfrm>
        </p:grpSpPr>
        <p:sp>
          <p:nvSpPr>
            <p:cNvPr id="97" name="Google Shape;97;p17"/>
            <p:cNvSpPr txBox="1"/>
            <p:nvPr/>
          </p:nvSpPr>
          <p:spPr>
            <a:xfrm>
              <a:off x="258625" y="7404725"/>
              <a:ext cx="4552200" cy="36930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800" dirty="0">
                  <a:solidFill>
                    <a:srgbClr val="FFFFFF"/>
                  </a:solidFill>
                  <a:latin typeface="Arial" panose="020B0604020202020204" pitchFamily="34" charset="0"/>
                  <a:ea typeface="Proxima Nova"/>
                  <a:cs typeface="Arial" panose="020B0604020202020204" pitchFamily="34" charset="0"/>
                  <a:sym typeface="Proxima Nova"/>
                </a:rPr>
                <a:t>[Insert Organization Name]—OFFER LETTER</a:t>
              </a:r>
              <a:endParaRPr sz="800" dirty="0">
                <a:solidFill>
                  <a:srgbClr val="FFFFFF"/>
                </a:solidFill>
                <a:latin typeface="Arial" panose="020B0604020202020204" pitchFamily="34" charset="0"/>
                <a:ea typeface="Proxima Nova"/>
                <a:cs typeface="Arial" panose="020B0604020202020204" pitchFamily="34" charset="0"/>
                <a:sym typeface="Proxima Nova"/>
              </a:endParaRPr>
            </a:p>
          </p:txBody>
        </p:sp>
        <p:sp>
          <p:nvSpPr>
            <p:cNvPr id="98" name="Google Shape;98;p17"/>
            <p:cNvSpPr txBox="1"/>
            <p:nvPr/>
          </p:nvSpPr>
          <p:spPr>
            <a:xfrm>
              <a:off x="5183100" y="7404725"/>
              <a:ext cx="4552200" cy="369302"/>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None/>
              </a:pPr>
              <a:r>
                <a:rPr lang="en" sz="800" dirty="0">
                  <a:solidFill>
                    <a:srgbClr val="FFFFFF"/>
                  </a:solidFill>
                  <a:latin typeface="Arial" panose="020B0604020202020204" pitchFamily="34" charset="0"/>
                  <a:ea typeface="Proxima Nova"/>
                  <a:cs typeface="Arial" panose="020B0604020202020204" pitchFamily="34" charset="0"/>
                  <a:sym typeface="Proxima Nova"/>
                </a:rPr>
                <a:t>CANDIDATE NAME HERE</a:t>
              </a:r>
              <a:endParaRPr sz="800" dirty="0">
                <a:solidFill>
                  <a:srgbClr val="FFFFFF"/>
                </a:solidFill>
                <a:latin typeface="Arial" panose="020B0604020202020204" pitchFamily="34" charset="0"/>
                <a:ea typeface="Proxima Nova"/>
                <a:cs typeface="Arial" panose="020B0604020202020204" pitchFamily="34" charset="0"/>
                <a:sym typeface="Proxima Nova"/>
              </a:endParaRPr>
            </a:p>
          </p:txBody>
        </p:sp>
      </p:grpSp>
      <p:sp>
        <p:nvSpPr>
          <p:cNvPr id="3" name="TextBox 2">
            <a:extLst>
              <a:ext uri="{FF2B5EF4-FFF2-40B4-BE49-F238E27FC236}">
                <a16:creationId xmlns:a16="http://schemas.microsoft.com/office/drawing/2014/main" id="{E5AE6506-EC22-CE0C-C9DB-4D778E2D31AC}"/>
              </a:ext>
            </a:extLst>
          </p:cNvPr>
          <p:cNvSpPr txBox="1"/>
          <p:nvPr/>
        </p:nvSpPr>
        <p:spPr>
          <a:xfrm>
            <a:off x="3477867" y="1702063"/>
            <a:ext cx="3410465" cy="523220"/>
          </a:xfrm>
          <a:prstGeom prst="rect">
            <a:avLst/>
          </a:prstGeom>
          <a:noFill/>
        </p:spPr>
        <p:txBody>
          <a:bodyPr wrap="square" rtlCol="0">
            <a:spAutoFit/>
          </a:bodyPr>
          <a:lstStyle/>
          <a:p>
            <a:r>
              <a:rPr lang="en-US" sz="2800" dirty="0">
                <a:solidFill>
                  <a:schemeClr val="tx1"/>
                </a:solidFill>
              </a:rPr>
              <a:t>[Insert Logo Here]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375</Words>
  <Application>Microsoft Macintosh PowerPoint</Application>
  <PresentationFormat>Custom</PresentationFormat>
  <Paragraphs>65</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Ninu Gill</dc:creator>
  <cp:lastModifiedBy>Katie Lapi</cp:lastModifiedBy>
  <cp:revision>9</cp:revision>
  <dcterms:modified xsi:type="dcterms:W3CDTF">2022-10-12T20:53:10Z</dcterms:modified>
</cp:coreProperties>
</file>